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114" r:id="rId3"/>
    <p:sldId id="1092" r:id="rId4"/>
    <p:sldId id="1115" r:id="rId5"/>
    <p:sldId id="1112" r:id="rId6"/>
    <p:sldId id="1105"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84" autoAdjust="0"/>
    <p:restoredTop sz="82416" autoAdjust="0"/>
  </p:normalViewPr>
  <p:slideViewPr>
    <p:cSldViewPr>
      <p:cViewPr varScale="1">
        <p:scale>
          <a:sx n="99" d="100"/>
          <a:sy n="99" d="100"/>
        </p:scale>
        <p:origin x="176" y="28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10/3/21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485728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21778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951207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1:21-23</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reading from </a:t>
            </a:r>
            <a:r>
              <a:rPr lang="en-US" sz="4400" kern="0" dirty="0" err="1">
                <a:solidFill>
                  <a:srgbClr val="FFFF00"/>
                </a:solidFill>
                <a:latin typeface="+mn-lt"/>
                <a:ea typeface="+mn-ea"/>
                <a:cs typeface="+mn-cs"/>
              </a:rPr>
              <a:t>v15</a:t>
            </a: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0330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is the image of the invisible God, the firstborn of all creation.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by him all things were created, in heaven and on earth, visible and invisible, whether thrones or dominions or rulers or authorities — all things were created through him and for him.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he is before all things, and in him all things hold together.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he is the head of the body, the church.  He is the beginning, the firstborn from the dead, that in everything he might be preeminent.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in him all the fullness of God was pleased to dwell,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through him to reconcile to himself all things, whether on earth or in heaven, making peace by the blood of his cross.</a:t>
            </a:r>
            <a:r>
              <a:rPr lang="en-AU" sz="2800" dirty="0">
                <a:solidFill>
                  <a:schemeClr val="bg1"/>
                </a:solidFill>
                <a:latin typeface="Times New Roman" panose="02020603050405020304" pitchFamily="18" charset="0"/>
                <a:cs typeface="Times New Roman" panose="02020603050405020304" pitchFamily="18" charset="0"/>
              </a:rPr>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99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01674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you, who once were alienated and hostile in mind, doing evil deeds,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22 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has now reconciled in his body of flesh by his death, in order to present you holy and blameless and above reproach before him,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23 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if indeed you continue in the faith, stable and steadfast, not shifting from the hope of the gospel that you heard, which has been proclaimed in all creation under heaven, and of which I, Paul, became a minister.</a:t>
            </a:r>
            <a:r>
              <a:rPr lang="en-AU" sz="2800" dirty="0">
                <a:solidFill>
                  <a:schemeClr val="bg1"/>
                </a:solidFill>
                <a:latin typeface="Times New Roman" panose="02020603050405020304" pitchFamily="18" charset="0"/>
                <a:cs typeface="Times New Roman" panose="02020603050405020304" pitchFamily="18" charset="0"/>
              </a:rPr>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6043" y="258927"/>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Were</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D13D935-B24F-0E4E-979F-D2B109658A66}"/>
              </a:ext>
            </a:extLst>
          </p:cNvPr>
          <p:cNvSpPr txBox="1"/>
          <p:nvPr/>
        </p:nvSpPr>
        <p:spPr>
          <a:xfrm>
            <a:off x="8022" y="1976994"/>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Are</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3A379EB-0AB0-6C40-9711-79B474958FC2}"/>
              </a:ext>
            </a:extLst>
          </p:cNvPr>
          <p:cNvSpPr txBox="1"/>
          <p:nvPr/>
        </p:nvSpPr>
        <p:spPr>
          <a:xfrm>
            <a:off x="8022" y="3766013"/>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Will</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C36C669-987F-9543-888B-88E8E4CC0C24}"/>
              </a:ext>
            </a:extLst>
          </p:cNvPr>
          <p:cNvSpPr txBox="1"/>
          <p:nvPr/>
        </p:nvSpPr>
        <p:spPr>
          <a:xfrm>
            <a:off x="1" y="4664371"/>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If</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30AF755-E039-8340-8E35-9502015FED90}"/>
              </a:ext>
            </a:extLst>
          </p:cNvPr>
          <p:cNvSpPr txBox="1"/>
          <p:nvPr/>
        </p:nvSpPr>
        <p:spPr>
          <a:xfrm>
            <a:off x="36383" y="40581"/>
            <a:ext cx="8964488"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Supreme – Above all things</a:t>
            </a:r>
          </a:p>
        </p:txBody>
      </p:sp>
      <p:sp>
        <p:nvSpPr>
          <p:cNvPr id="7" name="TextBox 6">
            <a:extLst>
              <a:ext uri="{FF2B5EF4-FFF2-40B4-BE49-F238E27FC236}">
                <a16:creationId xmlns:a16="http://schemas.microsoft.com/office/drawing/2014/main" id="{21FB1508-7615-A842-9ECE-1AD1BE7870B4}"/>
              </a:ext>
            </a:extLst>
          </p:cNvPr>
          <p:cNvSpPr txBox="1"/>
          <p:nvPr/>
        </p:nvSpPr>
        <p:spPr>
          <a:xfrm>
            <a:off x="0" y="650652"/>
            <a:ext cx="8964488" cy="1477328"/>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were alienated/estranged from Christ – no relationship – no connection – enemies.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hostile toward God in our thinking.  A conscious antagonism toward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 ignore God is open hostility toward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evil deeds because we were rotten to the core.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our minds are disconnected from God, we do not recognise evil for what evil is.</a:t>
            </a:r>
          </a:p>
        </p:txBody>
      </p:sp>
      <p:sp>
        <p:nvSpPr>
          <p:cNvPr id="8" name="Rectangle 7">
            <a:extLst>
              <a:ext uri="{FF2B5EF4-FFF2-40B4-BE49-F238E27FC236}">
                <a16:creationId xmlns:a16="http://schemas.microsoft.com/office/drawing/2014/main" id="{2E0BBC2A-48EB-C14D-9FD7-92B9F78FB26C}"/>
              </a:ext>
            </a:extLst>
          </p:cNvPr>
          <p:cNvSpPr/>
          <p:nvPr/>
        </p:nvSpPr>
        <p:spPr>
          <a:xfrm>
            <a:off x="2051720" y="355339"/>
            <a:ext cx="7092280" cy="355225"/>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you, who once were alienated and hostile in mind, doing evil deeds</a:t>
            </a:r>
            <a:r>
              <a:rPr lang="en-AU" sz="1600" dirty="0"/>
              <a:t> </a:t>
            </a:r>
            <a:endParaRPr lang="en-AU" sz="1600"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0698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EE6DFA-C0C4-7945-B813-BA3A1089CCFF}"/>
              </a:ext>
            </a:extLst>
          </p:cNvPr>
          <p:cNvSpPr/>
          <p:nvPr/>
        </p:nvSpPr>
        <p:spPr>
          <a:xfrm>
            <a:off x="611560" y="913284"/>
            <a:ext cx="7560840"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For in him all the fullness of God was pleased to dwell,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and through him to reconcile to himself all things, whether on earth or in heaven, making peace by the blood of his cross.</a:t>
            </a:r>
            <a:r>
              <a:rPr lang="en-AU" sz="2000" dirty="0"/>
              <a:t> </a:t>
            </a:r>
            <a:r>
              <a:rPr lang="en-AU" sz="2000" dirty="0">
                <a:latin typeface="Comic Sans MS" panose="030F0902030302020204" pitchFamily="66" charset="0"/>
                <a:ea typeface="Times New Roman" panose="02020603050405020304" pitchFamily="18" charset="0"/>
              </a:rPr>
              <a:t> </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132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6043" y="258927"/>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Were</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D13D935-B24F-0E4E-979F-D2B109658A66}"/>
              </a:ext>
            </a:extLst>
          </p:cNvPr>
          <p:cNvSpPr txBox="1"/>
          <p:nvPr/>
        </p:nvSpPr>
        <p:spPr>
          <a:xfrm>
            <a:off x="8022" y="1976994"/>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Are</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3A379EB-0AB0-6C40-9711-79B474958FC2}"/>
              </a:ext>
            </a:extLst>
          </p:cNvPr>
          <p:cNvSpPr txBox="1"/>
          <p:nvPr/>
        </p:nvSpPr>
        <p:spPr>
          <a:xfrm>
            <a:off x="1" y="2945794"/>
            <a:ext cx="1043608"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Will</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C36C669-987F-9543-888B-88E8E4CC0C24}"/>
              </a:ext>
            </a:extLst>
          </p:cNvPr>
          <p:cNvSpPr txBox="1"/>
          <p:nvPr/>
        </p:nvSpPr>
        <p:spPr>
          <a:xfrm>
            <a:off x="-11514" y="4163718"/>
            <a:ext cx="576063" cy="400110"/>
          </a:xfrm>
          <a:prstGeom prst="rect">
            <a:avLst/>
          </a:prstGeom>
          <a:noFill/>
          <a:ln>
            <a:noFill/>
          </a:ln>
        </p:spPr>
        <p:txBody>
          <a:bodyPr wrap="square" rtlCol="0">
            <a:spAutoFit/>
          </a:bodyPr>
          <a:lstStyle/>
          <a:p>
            <a:pPr marL="317500" indent="-317500"/>
            <a:r>
              <a:rPr lang="en-AU" sz="2000" b="1" u="sng" dirty="0">
                <a:solidFill>
                  <a:srgbClr val="FFFF00"/>
                </a:solidFill>
                <a:latin typeface="Times New Roman" panose="02020603050405020304" pitchFamily="18" charset="0"/>
                <a:cs typeface="Times New Roman" panose="02020603050405020304" pitchFamily="18" charset="0"/>
              </a:rPr>
              <a:t>If</a:t>
            </a:r>
            <a:endParaRPr lang="en-AU" b="1" u="sng"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30AF755-E039-8340-8E35-9502015FED90}"/>
              </a:ext>
            </a:extLst>
          </p:cNvPr>
          <p:cNvSpPr txBox="1"/>
          <p:nvPr/>
        </p:nvSpPr>
        <p:spPr>
          <a:xfrm>
            <a:off x="36383" y="40581"/>
            <a:ext cx="8964488"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Supreme – Above all things</a:t>
            </a:r>
          </a:p>
        </p:txBody>
      </p:sp>
      <p:sp>
        <p:nvSpPr>
          <p:cNvPr id="7" name="TextBox 6">
            <a:extLst>
              <a:ext uri="{FF2B5EF4-FFF2-40B4-BE49-F238E27FC236}">
                <a16:creationId xmlns:a16="http://schemas.microsoft.com/office/drawing/2014/main" id="{21FB1508-7615-A842-9ECE-1AD1BE7870B4}"/>
              </a:ext>
            </a:extLst>
          </p:cNvPr>
          <p:cNvSpPr txBox="1"/>
          <p:nvPr/>
        </p:nvSpPr>
        <p:spPr>
          <a:xfrm>
            <a:off x="0" y="650652"/>
            <a:ext cx="8964488" cy="1477328"/>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were alienated/estranged from Christ – no relationship – no connection – enemies.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hostile toward God in our thinking.  A conscious antagonism toward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 ignore God is open hostility toward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evil deeds because we were rotten to the core.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our minds are disconnected from God, we do not recognise evil for what evil is.</a:t>
            </a:r>
          </a:p>
        </p:txBody>
      </p:sp>
      <p:sp>
        <p:nvSpPr>
          <p:cNvPr id="8" name="Rectangle 7">
            <a:extLst>
              <a:ext uri="{FF2B5EF4-FFF2-40B4-BE49-F238E27FC236}">
                <a16:creationId xmlns:a16="http://schemas.microsoft.com/office/drawing/2014/main" id="{2E0BBC2A-48EB-C14D-9FD7-92B9F78FB26C}"/>
              </a:ext>
            </a:extLst>
          </p:cNvPr>
          <p:cNvSpPr/>
          <p:nvPr/>
        </p:nvSpPr>
        <p:spPr>
          <a:xfrm>
            <a:off x="2051720" y="355339"/>
            <a:ext cx="7092280" cy="355225"/>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you, who once were alienated and hostile in mind, doing evil deeds</a:t>
            </a:r>
            <a:r>
              <a:rPr lang="en-AU" sz="1600" dirty="0"/>
              <a:t> </a:t>
            </a:r>
            <a:endParaRPr lang="en-AU" sz="1600" u="sng" dirty="0">
              <a:latin typeface="Comic Sans MS" panose="030F0902030302020204" pitchFamily="66" charset="0"/>
              <a:ea typeface="Times New Roman" panose="02020603050405020304" pitchFamily="18" charset="0"/>
            </a:endParaRPr>
          </a:p>
        </p:txBody>
      </p:sp>
      <p:sp>
        <p:nvSpPr>
          <p:cNvPr id="9" name="Rectangle 8">
            <a:extLst>
              <a:ext uri="{FF2B5EF4-FFF2-40B4-BE49-F238E27FC236}">
                <a16:creationId xmlns:a16="http://schemas.microsoft.com/office/drawing/2014/main" id="{7EC948C4-477B-6E47-B656-32F575055E57}"/>
              </a:ext>
            </a:extLst>
          </p:cNvPr>
          <p:cNvSpPr/>
          <p:nvPr/>
        </p:nvSpPr>
        <p:spPr>
          <a:xfrm>
            <a:off x="576064" y="2076929"/>
            <a:ext cx="5652120" cy="355225"/>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he has now reconciled in his body of flesh by his death</a:t>
            </a:r>
            <a:r>
              <a:rPr lang="en-AU" sz="1600" dirty="0"/>
              <a:t> </a:t>
            </a:r>
            <a:endParaRPr lang="en-AU" sz="1600" u="sng"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906366BC-9C5D-DE4D-9EA7-C70A7B0D5C5B}"/>
              </a:ext>
            </a:extLst>
          </p:cNvPr>
          <p:cNvSpPr txBox="1"/>
          <p:nvPr/>
        </p:nvSpPr>
        <p:spPr>
          <a:xfrm>
            <a:off x="16043" y="2393128"/>
            <a:ext cx="491599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Reconciled with God through the blood of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died for the godless / for His enemies</a:t>
            </a:r>
          </a:p>
        </p:txBody>
      </p:sp>
      <p:sp>
        <p:nvSpPr>
          <p:cNvPr id="11" name="Rectangle 10">
            <a:extLst>
              <a:ext uri="{FF2B5EF4-FFF2-40B4-BE49-F238E27FC236}">
                <a16:creationId xmlns:a16="http://schemas.microsoft.com/office/drawing/2014/main" id="{35C7C6C4-C02F-854E-89FC-7BC44CD82401}"/>
              </a:ext>
            </a:extLst>
          </p:cNvPr>
          <p:cNvSpPr/>
          <p:nvPr/>
        </p:nvSpPr>
        <p:spPr>
          <a:xfrm>
            <a:off x="611560" y="2990679"/>
            <a:ext cx="7239148" cy="355225"/>
          </a:xfrm>
          <a:prstGeom prst="rect">
            <a:avLst/>
          </a:prstGeom>
          <a:solidFill>
            <a:schemeClr val="bg1"/>
          </a:solidFill>
        </p:spPr>
        <p:txBody>
          <a:bodyPr wrap="square">
            <a:spAutoFit/>
          </a:bodyPr>
          <a:lstStyle/>
          <a:p>
            <a:pPr>
              <a:lnSpc>
                <a:spcPct val="115000"/>
              </a:lnSpc>
              <a:spcAft>
                <a:spcPts val="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in order to present you holy and blameless and above reproach before him</a:t>
            </a:r>
            <a:r>
              <a:rPr lang="en-AU" sz="1600" dirty="0"/>
              <a:t> </a:t>
            </a:r>
            <a:endParaRPr lang="en-AU" sz="1600" u="sng" dirty="0">
              <a:latin typeface="Comic Sans MS" panose="030F0902030302020204" pitchFamily="66" charset="0"/>
              <a:ea typeface="Times New Roman" panose="02020603050405020304" pitchFamily="18" charset="0"/>
            </a:endParaRPr>
          </a:p>
        </p:txBody>
      </p:sp>
      <p:sp>
        <p:nvSpPr>
          <p:cNvPr id="12" name="TextBox 11">
            <a:extLst>
              <a:ext uri="{FF2B5EF4-FFF2-40B4-BE49-F238E27FC236}">
                <a16:creationId xmlns:a16="http://schemas.microsoft.com/office/drawing/2014/main" id="{BA39D2E7-146F-7B41-9BF4-1CF60757EDEB}"/>
              </a:ext>
            </a:extLst>
          </p:cNvPr>
          <p:cNvSpPr txBox="1"/>
          <p:nvPr/>
        </p:nvSpPr>
        <p:spPr>
          <a:xfrm>
            <a:off x="8359" y="3345948"/>
            <a:ext cx="8964488"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present us holy and blameless - no accusation can stick...</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didn’t just get cleaned up a bit – born again – a new creation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us, God sees the righteousness of His Son</a:t>
            </a:r>
          </a:p>
        </p:txBody>
      </p:sp>
      <p:sp>
        <p:nvSpPr>
          <p:cNvPr id="14" name="Rectangle 13">
            <a:extLst>
              <a:ext uri="{FF2B5EF4-FFF2-40B4-BE49-F238E27FC236}">
                <a16:creationId xmlns:a16="http://schemas.microsoft.com/office/drawing/2014/main" id="{F6A1C0DA-6034-5741-B297-99AC9C46FEE7}"/>
              </a:ext>
            </a:extLst>
          </p:cNvPr>
          <p:cNvSpPr/>
          <p:nvPr/>
        </p:nvSpPr>
        <p:spPr>
          <a:xfrm>
            <a:off x="395536" y="4212440"/>
            <a:ext cx="8740104" cy="639342"/>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if indeed you continue in the faith, stable and steadfast, not shifting from the hope of the gospel</a:t>
            </a:r>
            <a:r>
              <a:rPr lang="en-AU" sz="1600" dirty="0">
                <a:latin typeface="Comic Sans MS" panose="030F0902030302020204" pitchFamily="66" charset="0"/>
              </a:rPr>
              <a:t> </a:t>
            </a:r>
            <a:endParaRPr lang="en-AU" sz="1600" u="sng"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5CED5E5D-FF52-F047-9628-6A78D6FBFC9D}"/>
              </a:ext>
            </a:extLst>
          </p:cNvPr>
          <p:cNvSpPr txBox="1"/>
          <p:nvPr/>
        </p:nvSpPr>
        <p:spPr>
          <a:xfrm>
            <a:off x="2195736" y="4496449"/>
            <a:ext cx="6939904" cy="369332"/>
          </a:xfrm>
          <a:prstGeom prst="rect">
            <a:avLst/>
          </a:prstGeom>
          <a:solidFill>
            <a:schemeClr val="tx1"/>
          </a:solid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conditional sentence – A sure thing “if”</a:t>
            </a:r>
          </a:p>
        </p:txBody>
      </p:sp>
      <p:sp>
        <p:nvSpPr>
          <p:cNvPr id="16" name="TextBox 15">
            <a:extLst>
              <a:ext uri="{FF2B5EF4-FFF2-40B4-BE49-F238E27FC236}">
                <a16:creationId xmlns:a16="http://schemas.microsoft.com/office/drawing/2014/main" id="{A1C863AC-D229-DD4C-A6E3-004CC3355371}"/>
              </a:ext>
            </a:extLst>
          </p:cNvPr>
          <p:cNvSpPr txBox="1"/>
          <p:nvPr/>
        </p:nvSpPr>
        <p:spPr>
          <a:xfrm>
            <a:off x="8022" y="4813479"/>
            <a:ext cx="9135978"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Many make a commitment to Christ, but don’t continue.  (Will not be blameless at His coming)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Continue in faith;  having a firm foundation of true Gospel (knowing and doing God’s word)</a:t>
            </a:r>
          </a:p>
        </p:txBody>
      </p:sp>
      <p:sp>
        <p:nvSpPr>
          <p:cNvPr id="2" name="TextBox 1">
            <a:extLst>
              <a:ext uri="{FF2B5EF4-FFF2-40B4-BE49-F238E27FC236}">
                <a16:creationId xmlns:a16="http://schemas.microsoft.com/office/drawing/2014/main" id="{454A69D5-67B4-BB46-A451-B4674B947028}"/>
              </a:ext>
            </a:extLst>
          </p:cNvPr>
          <p:cNvSpPr txBox="1"/>
          <p:nvPr/>
        </p:nvSpPr>
        <p:spPr>
          <a:xfrm>
            <a:off x="6347162" y="2075092"/>
            <a:ext cx="2717773" cy="830997"/>
          </a:xfrm>
          <a:prstGeom prst="rect">
            <a:avLst/>
          </a:prstGeom>
          <a:noFill/>
          <a:ln>
            <a:solidFill>
              <a:schemeClr val="bg1"/>
            </a:solidFill>
          </a:ln>
        </p:spPr>
        <p:txBody>
          <a:bodyPr wrap="square" rtlCol="0">
            <a:spAutoFit/>
          </a:bodyPr>
          <a:lstStyle/>
          <a:p>
            <a:r>
              <a:rPr lang="en-AU" sz="1600" dirty="0">
                <a:solidFill>
                  <a:schemeClr val="bg1"/>
                </a:solidFill>
                <a:latin typeface="Times New Roman" panose="02020603050405020304" pitchFamily="18" charset="0"/>
                <a:cs typeface="Times New Roman" panose="02020603050405020304" pitchFamily="18" charset="0"/>
              </a:rPr>
              <a:t>This is the status of Christians – those who repent of sin and give loyalty to Christ</a:t>
            </a:r>
          </a:p>
        </p:txBody>
      </p:sp>
    </p:spTree>
    <p:extLst>
      <p:ext uri="{BB962C8B-B14F-4D97-AF65-F5344CB8AC3E}">
        <p14:creationId xmlns:p14="http://schemas.microsoft.com/office/powerpoint/2010/main" val="33504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uiExpand="1" build="p"/>
      <p:bldP spid="14" grpId="0" animBg="1"/>
      <p:bldP spid="15" grpId="0" uiExpand="1" build="p"/>
      <p:bldP spid="16"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135520</TotalTime>
  <Words>645</Words>
  <Application>Microsoft Macintosh PowerPoint</Application>
  <PresentationFormat>On-screen Show (16:10)</PresentationFormat>
  <Paragraphs>46</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2300</cp:revision>
  <cp:lastPrinted>2021-09-22T23:04:09Z</cp:lastPrinted>
  <dcterms:created xsi:type="dcterms:W3CDTF">2016-11-04T06:28:01Z</dcterms:created>
  <dcterms:modified xsi:type="dcterms:W3CDTF">2021-10-02T23:00:03Z</dcterms:modified>
</cp:coreProperties>
</file>